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23" r:id="rId2"/>
    <p:sldId id="302" r:id="rId3"/>
    <p:sldId id="324" r:id="rId4"/>
    <p:sldId id="319" r:id="rId5"/>
    <p:sldId id="320" r:id="rId6"/>
    <p:sldId id="321" r:id="rId7"/>
    <p:sldId id="322" r:id="rId8"/>
    <p:sldId id="332" r:id="rId9"/>
    <p:sldId id="333" r:id="rId10"/>
    <p:sldId id="334" r:id="rId11"/>
    <p:sldId id="335" r:id="rId12"/>
    <p:sldId id="336" r:id="rId13"/>
    <p:sldId id="329" r:id="rId14"/>
    <p:sldId id="327" r:id="rId15"/>
    <p:sldId id="325" r:id="rId16"/>
    <p:sldId id="328" r:id="rId17"/>
    <p:sldId id="338" r:id="rId18"/>
    <p:sldId id="341" r:id="rId19"/>
    <p:sldId id="344" r:id="rId20"/>
    <p:sldId id="339" r:id="rId21"/>
    <p:sldId id="340" r:id="rId22"/>
    <p:sldId id="343" r:id="rId23"/>
    <p:sldId id="304" r:id="rId24"/>
    <p:sldId id="300" r:id="rId25"/>
    <p:sldId id="306" r:id="rId26"/>
    <p:sldId id="303" r:id="rId27"/>
    <p:sldId id="309" r:id="rId28"/>
    <p:sldId id="34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5221"/>
  </p:normalViewPr>
  <p:slideViewPr>
    <p:cSldViewPr snapToGrid="0">
      <p:cViewPr>
        <p:scale>
          <a:sx n="100" d="100"/>
          <a:sy n="100" d="100"/>
        </p:scale>
        <p:origin x="632" y="56"/>
      </p:cViewPr>
      <p:guideLst/>
    </p:cSldViewPr>
  </p:slideViewPr>
  <p:outlineViewPr>
    <p:cViewPr>
      <p:scale>
        <a:sx n="33" d="100"/>
        <a:sy n="33" d="100"/>
      </p:scale>
      <p:origin x="-4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1C8D3-A78D-4868-BEB8-8EA87D034F8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7AD45-F772-43F1-9E63-D0A2817F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3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02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728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933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35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721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66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84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05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277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AD45-F772-43F1-9E63-D0A2817F3A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25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66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38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16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65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394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59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Diapositive de tit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3175199" y="1943842"/>
            <a:ext cx="85000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50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87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-tête de section" type="secHead">
  <p:cSld name="En-tête de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838015" y="658346"/>
            <a:ext cx="6597464" cy="36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23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280160" y="2743194"/>
            <a:ext cx="4489704" cy="343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6419088" y="1828456"/>
            <a:ext cx="4489704" cy="83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6419088" y="2743194"/>
            <a:ext cx="4489704" cy="343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33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re uniquem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72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1291818" y="2465294"/>
            <a:ext cx="3834874" cy="371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5518897" y="2465294"/>
            <a:ext cx="5174504" cy="371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 sz="2200"/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86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Image avec lége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1291819" y="2465293"/>
            <a:ext cx="3834874" cy="371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0" descr="Espace réservé vide pour ajouter une image. Cliquez sur l’espace réservé et sélectionnez l’image à ajouter"/>
          <p:cNvSpPr>
            <a:spLocks noGrp="1"/>
          </p:cNvSpPr>
          <p:nvPr>
            <p:ph type="pic" idx="2"/>
          </p:nvPr>
        </p:nvSpPr>
        <p:spPr>
          <a:xfrm>
            <a:off x="5518896" y="1828456"/>
            <a:ext cx="5389895" cy="50295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27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Titre et texte vertic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4101370" y="-630461"/>
            <a:ext cx="3986213" cy="962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5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vertical et texte" type="vertTitleAndTx">
  <p:cSld name="Titre vertical et tex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523375" y="2743540"/>
            <a:ext cx="6857433" cy="13714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8094434" y="2634163"/>
            <a:ext cx="5714714" cy="137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2367386" y="-1526938"/>
            <a:ext cx="5714714" cy="969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378199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2382374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102389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91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457200"/>
            <a:ext cx="12188952" cy="137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8878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arediseases.org/rare-diseas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lacards.org/card/sickle_cell_disease?search=VEGFA%20rare" TargetMode="External"/><Relationship Id="rId13" Type="http://schemas.openxmlformats.org/officeDocument/2006/relationships/hyperlink" Target="https://www.malacards.org/card/hemifacial_spasm?search=VEGFA%20rare" TargetMode="External"/><Relationship Id="rId3" Type="http://schemas.openxmlformats.org/officeDocument/2006/relationships/hyperlink" Target="https://www.malacards.org/card/poems_syndrome?search=VEGFA%20rare" TargetMode="External"/><Relationship Id="rId7" Type="http://schemas.openxmlformats.org/officeDocument/2006/relationships/hyperlink" Target="https://www.malacards.org/card/pseudoxanthoma_elasticum?search=VEGFA%20rare" TargetMode="External"/><Relationship Id="rId12" Type="http://schemas.openxmlformats.org/officeDocument/2006/relationships/hyperlink" Target="https://www.malacards.org/card/tetralogy_of_fallot?search=VEGFA%20rare" TargetMode="External"/><Relationship Id="rId17" Type="http://schemas.openxmlformats.org/officeDocument/2006/relationships/hyperlink" Target="https://www.malacards.org/card/pyogenic_granuloma?search=VEGFA%20rare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www.malacards.org/card/psoriatic_arthritis?search=VEGFA%20r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lacards.org/card/sudden_infant_death_syndrome?search=VEGFA%20rare" TargetMode="External"/><Relationship Id="rId11" Type="http://schemas.openxmlformats.org/officeDocument/2006/relationships/hyperlink" Target="https://www.malacards.org/card/severe_combined_immunodeficiency?search=VEGFA%20rare" TargetMode="External"/><Relationship Id="rId5" Type="http://schemas.openxmlformats.org/officeDocument/2006/relationships/hyperlink" Target="https://www.malacards.org/card/pre_eclampsia?search=VEGFA%20rare" TargetMode="External"/><Relationship Id="rId15" Type="http://schemas.openxmlformats.org/officeDocument/2006/relationships/hyperlink" Target="https://www.malacards.org/card/viral_encephalitis?search=VEGFA%20rare" TargetMode="External"/><Relationship Id="rId10" Type="http://schemas.openxmlformats.org/officeDocument/2006/relationships/hyperlink" Target="https://www.malacards.org/card/antiphospholipid_syndrome?search=VEGFA%20rare" TargetMode="External"/><Relationship Id="rId4" Type="http://schemas.openxmlformats.org/officeDocument/2006/relationships/hyperlink" Target="https://www.malacards.org/card/ovarian_hyperstimulation_syndrome?search=VEGFA%20rare" TargetMode="External"/><Relationship Id="rId9" Type="http://schemas.openxmlformats.org/officeDocument/2006/relationships/hyperlink" Target="https://www.malacards.org/card/fabry_disease?search=VEGFA%20rare" TargetMode="External"/><Relationship Id="rId14" Type="http://schemas.openxmlformats.org/officeDocument/2006/relationships/hyperlink" Target="https://www.malacards.org/card/polycystic_kidney_disease?search=VEGFA%20rar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05,533 Machine Learning Background Images, Stock Photos, 3D ...">
            <a:extLst>
              <a:ext uri="{FF2B5EF4-FFF2-40B4-BE49-F238E27FC236}">
                <a16:creationId xmlns:a16="http://schemas.microsoft.com/office/drawing/2014/main" id="{19ACC195-931D-B054-E994-FA74AAD7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2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CFA78-E929-8538-491A-6C0416134EDA}"/>
              </a:ext>
            </a:extLst>
          </p:cNvPr>
          <p:cNvSpPr txBox="1"/>
          <p:nvPr/>
        </p:nvSpPr>
        <p:spPr>
          <a:xfrm>
            <a:off x="3672840" y="254246"/>
            <a:ext cx="4846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Technical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072E1-D7AF-7937-492C-9022DF3D3457}"/>
              </a:ext>
            </a:extLst>
          </p:cNvPr>
          <p:cNvSpPr txBox="1"/>
          <p:nvPr/>
        </p:nvSpPr>
        <p:spPr>
          <a:xfrm>
            <a:off x="1487424" y="2602462"/>
            <a:ext cx="9217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</a:rPr>
              <a:t>Drug </a:t>
            </a:r>
            <a:r>
              <a:rPr lang="fr-FR" sz="8000" dirty="0" err="1">
                <a:solidFill>
                  <a:schemeClr val="bg1"/>
                </a:solidFill>
              </a:rPr>
              <a:t>Repurposing</a:t>
            </a:r>
            <a:endParaRPr lang="en-FR" sz="8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FB3A3-3EDA-9DA4-C28F-F262E2B48C12}"/>
              </a:ext>
            </a:extLst>
          </p:cNvPr>
          <p:cNvSpPr txBox="1"/>
          <p:nvPr/>
        </p:nvSpPr>
        <p:spPr>
          <a:xfrm>
            <a:off x="3067812" y="5900773"/>
            <a:ext cx="6056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Zahra </a:t>
            </a:r>
            <a:r>
              <a:rPr lang="fr-FR" sz="4800" dirty="0" err="1">
                <a:solidFill>
                  <a:schemeClr val="bg1"/>
                </a:solidFill>
              </a:rPr>
              <a:t>Zabihinpour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E3932-6CEF-4DCE-6D82-BE6843B390F3}"/>
              </a:ext>
            </a:extLst>
          </p:cNvPr>
          <p:cNvSpPr txBox="1"/>
          <p:nvPr/>
        </p:nvSpPr>
        <p:spPr>
          <a:xfrm>
            <a:off x="10498836" y="6085439"/>
            <a:ext cx="1650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Feb</a:t>
            </a:r>
            <a:r>
              <a:rPr lang="fr-FR" sz="2400" dirty="0">
                <a:solidFill>
                  <a:srgbClr val="FFFF00"/>
                </a:solidFill>
              </a:rPr>
              <a:t>. 2024</a:t>
            </a:r>
          </a:p>
        </p:txBody>
      </p:sp>
    </p:spTree>
    <p:extLst>
      <p:ext uri="{BB962C8B-B14F-4D97-AF65-F5344CB8AC3E}">
        <p14:creationId xmlns:p14="http://schemas.microsoft.com/office/powerpoint/2010/main" val="299126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50EF-16A1-1761-F2A6-965EFC39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48055"/>
            <a:ext cx="9628632" cy="1362113"/>
          </a:xfrm>
        </p:spPr>
        <p:txBody>
          <a:bodyPr>
            <a:normAutofit/>
          </a:bodyPr>
          <a:lstStyle/>
          <a:p>
            <a:pPr algn="l"/>
            <a:r>
              <a:rPr lang="en-GB" sz="3200" b="1" i="0" dirty="0">
                <a:solidFill>
                  <a:schemeClr val="bg1"/>
                </a:solidFill>
                <a:effectLst/>
                <a:latin typeface="Söhne"/>
              </a:rPr>
              <a:t>Data Extraction for Bevacizumab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55C6C-6C03-9E0B-808F-378FD010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76" y="2534412"/>
            <a:ext cx="5627062" cy="2513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26FFB-469C-6904-61E8-FF0320029055}"/>
              </a:ext>
            </a:extLst>
          </p:cNvPr>
          <p:cNvSpPr txBox="1"/>
          <p:nvPr/>
        </p:nvSpPr>
        <p:spPr>
          <a:xfrm>
            <a:off x="6129780" y="5825170"/>
            <a:ext cx="60987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You can find the c</a:t>
            </a:r>
            <a:r>
              <a:rPr lang="en-FR" sz="1600" i="1" dirty="0"/>
              <a:t>odes and csv file here:</a:t>
            </a:r>
          </a:p>
          <a:p>
            <a:r>
              <a:rPr lang="en-FR" i="1" dirty="0">
                <a:solidFill>
                  <a:schemeClr val="bg2"/>
                </a:solidFill>
              </a:rPr>
              <a:t> </a:t>
            </a:r>
            <a:r>
              <a:rPr lang="en-GB" i="1" dirty="0">
                <a:solidFill>
                  <a:schemeClr val="bg2"/>
                </a:solidFill>
              </a:rPr>
              <a:t>https://</a:t>
            </a:r>
            <a:r>
              <a:rPr lang="en-GB" i="1" dirty="0" err="1">
                <a:solidFill>
                  <a:schemeClr val="bg2"/>
                </a:solidFill>
              </a:rPr>
              <a:t>github.com</a:t>
            </a:r>
            <a:r>
              <a:rPr lang="en-GB" i="1" dirty="0">
                <a:solidFill>
                  <a:schemeClr val="bg2"/>
                </a:solidFill>
              </a:rPr>
              <a:t>/</a:t>
            </a:r>
            <a:r>
              <a:rPr lang="en-GB" i="1" dirty="0" err="1">
                <a:solidFill>
                  <a:schemeClr val="bg2"/>
                </a:solidFill>
              </a:rPr>
              <a:t>zabihin</a:t>
            </a:r>
            <a:r>
              <a:rPr lang="en-GB" i="1" dirty="0">
                <a:solidFill>
                  <a:schemeClr val="bg2"/>
                </a:solidFill>
              </a:rPr>
              <a:t>/ODDIF/tree/main/</a:t>
            </a:r>
            <a:r>
              <a:rPr lang="en-GB" i="1" dirty="0" err="1">
                <a:solidFill>
                  <a:schemeClr val="bg2"/>
                </a:solidFill>
              </a:rPr>
              <a:t>clinicaltrial</a:t>
            </a:r>
            <a:r>
              <a:rPr lang="en-GB" i="1" dirty="0">
                <a:solidFill>
                  <a:schemeClr val="bg2"/>
                </a:solidFill>
              </a:rPr>
              <a:t>`</a:t>
            </a:r>
            <a:endParaRPr lang="en-FR" i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E4213-5B48-0BB4-FB4B-C5419E01E98E}"/>
              </a:ext>
            </a:extLst>
          </p:cNvPr>
          <p:cNvSpPr txBox="1"/>
          <p:nvPr/>
        </p:nvSpPr>
        <p:spPr>
          <a:xfrm>
            <a:off x="362712" y="1961577"/>
            <a:ext cx="57332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+mj-lt"/>
              </a:rPr>
              <a:t>Source of Data: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+mj-lt"/>
              </a:rPr>
              <a:t>ClinicalTrials.gov</a:t>
            </a: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+mj-lt"/>
              </a:rPr>
              <a:t>Objective: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 To extract comprehensive data on Bevacizumab studies in the USA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+mj-lt"/>
              </a:rPr>
              <a:t>Data Points Extracted:</a:t>
            </a: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NCT ID (National Clinical Trial ID)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Title of the Study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Status (e.g., Active, Completed, Terminated)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Phase (I, II, III, or IV)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Study Type (e.g., Interventional, Observational)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0D0D0D"/>
                </a:solidFill>
                <a:effectLst/>
                <a:latin typeface="+mj-lt"/>
              </a:rPr>
              <a:t>Enrollment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 Numbers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Conditions Treated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+mj-lt"/>
              </a:rPr>
              <a:t>Method Used: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 Web scraping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+mj-lt"/>
              </a:rPr>
              <a:t>Outcome: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 </a:t>
            </a:r>
            <a:r>
              <a:rPr lang="en-GB" dirty="0">
                <a:solidFill>
                  <a:srgbClr val="0D0D0D"/>
                </a:solidFill>
                <a:latin typeface="+mj-lt"/>
              </a:rPr>
              <a:t>D</a:t>
            </a:r>
            <a:r>
              <a:rPr lang="en-GB" b="0" i="0" dirty="0">
                <a:solidFill>
                  <a:srgbClr val="0D0D0D"/>
                </a:solidFill>
                <a:effectLst/>
                <a:latin typeface="+mj-lt"/>
              </a:rPr>
              <a:t>ataset</a:t>
            </a:r>
          </a:p>
        </p:txBody>
      </p:sp>
    </p:spTree>
    <p:extLst>
      <p:ext uri="{BB962C8B-B14F-4D97-AF65-F5344CB8AC3E}">
        <p14:creationId xmlns:p14="http://schemas.microsoft.com/office/powerpoint/2010/main" val="267650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0110-0886-AC22-7E8A-A0B954D1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Bevacizumab Studies Overview in the USA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17FC9-34D6-E80D-1174-1F45B9268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Database Searched: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ClinicalTrials.gov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Total Studies on Bevacizumab: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1,223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Criteria for Inclusion: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Enrollment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&gt; 3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Status: COMPLETED or TERMINATED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Studies Meeting Criteria: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891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Disease Conditions Analysed: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Total Names: 2,324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Unique Diseases: 1,000</a:t>
            </a:r>
          </a:p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91DA2-7F5D-F328-DCD0-46BFD272A6A2}"/>
              </a:ext>
            </a:extLst>
          </p:cNvPr>
          <p:cNvSpPr txBox="1"/>
          <p:nvPr/>
        </p:nvSpPr>
        <p:spPr>
          <a:xfrm>
            <a:off x="5306820" y="5954480"/>
            <a:ext cx="60987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You can find the c</a:t>
            </a:r>
            <a:r>
              <a:rPr lang="en-FR" sz="1600" i="1" dirty="0"/>
              <a:t>odes and csv file here:</a:t>
            </a:r>
          </a:p>
          <a:p>
            <a:r>
              <a:rPr lang="en-FR" i="1" dirty="0">
                <a:solidFill>
                  <a:schemeClr val="bg2"/>
                </a:solidFill>
              </a:rPr>
              <a:t> </a:t>
            </a:r>
            <a:r>
              <a:rPr lang="en-GB" i="1" dirty="0">
                <a:solidFill>
                  <a:schemeClr val="bg2"/>
                </a:solidFill>
              </a:rPr>
              <a:t>https://</a:t>
            </a:r>
            <a:r>
              <a:rPr lang="en-GB" i="1" dirty="0" err="1">
                <a:solidFill>
                  <a:schemeClr val="bg2"/>
                </a:solidFill>
              </a:rPr>
              <a:t>github.com</a:t>
            </a:r>
            <a:r>
              <a:rPr lang="en-GB" i="1" dirty="0">
                <a:solidFill>
                  <a:schemeClr val="bg2"/>
                </a:solidFill>
              </a:rPr>
              <a:t>/</a:t>
            </a:r>
            <a:r>
              <a:rPr lang="en-GB" i="1" dirty="0" err="1">
                <a:solidFill>
                  <a:schemeClr val="bg2"/>
                </a:solidFill>
              </a:rPr>
              <a:t>zabihin</a:t>
            </a:r>
            <a:r>
              <a:rPr lang="en-GB" i="1" dirty="0">
                <a:solidFill>
                  <a:schemeClr val="bg2"/>
                </a:solidFill>
              </a:rPr>
              <a:t>/ODDIF/tree/main/</a:t>
            </a:r>
            <a:r>
              <a:rPr lang="en-GB" i="1" dirty="0" err="1">
                <a:solidFill>
                  <a:schemeClr val="bg2"/>
                </a:solidFill>
              </a:rPr>
              <a:t>clinicaltrial</a:t>
            </a:r>
            <a:r>
              <a:rPr lang="en-GB" i="1" dirty="0">
                <a:solidFill>
                  <a:schemeClr val="bg2"/>
                </a:solidFill>
              </a:rPr>
              <a:t>`</a:t>
            </a:r>
            <a:endParaRPr lang="en-FR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DDD-43C5-3358-8A76-4E715D15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Identifying Rare Diseases in the USA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A65C0-C0EC-A93F-30CD-E843A2E21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Next Step: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To identify which diseases are classified as rare in the USA.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Approach: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Utilize a reliable database for rare diseases.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Cross-reference the diseases found in Bevacizumab studies.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Data Source: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National Organization for Rare Disorders (NORD) at 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  <a:hlinkClick r:id="rId2"/>
              </a:rPr>
              <a:t>rarediseases.org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Expected Outcome: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 list of rare diseases from Bevacizumab studies.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Better understanding of Bevacizumab's impact on rare conditions.</a:t>
            </a:r>
            <a:br>
              <a:rPr lang="en-GB" dirty="0"/>
            </a:b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1542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gemeli"/>
              </a:rPr>
              <a:t>Other source: Exploring </a:t>
            </a:r>
            <a:r>
              <a:rPr lang="en-GB" sz="5400" i="0" dirty="0" err="1">
                <a:effectLst/>
                <a:latin typeface="gemeli"/>
              </a:rPr>
              <a:t>ChEMBL</a:t>
            </a:r>
            <a:endParaRPr lang="fr-FR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https://</a:t>
            </a:r>
            <a:r>
              <a:rPr lang="en-GB" sz="1600" i="1" dirty="0" err="1"/>
              <a:t>www.ebi.ac.uk</a:t>
            </a:r>
            <a:r>
              <a:rPr lang="en-GB" sz="1600" i="1" dirty="0"/>
              <a:t>/</a:t>
            </a:r>
            <a:r>
              <a:rPr lang="en-GB" sz="1600" i="1" dirty="0" err="1"/>
              <a:t>chembl</a:t>
            </a:r>
            <a:r>
              <a:rPr lang="en-GB" sz="1600" i="1" dirty="0"/>
              <a:t>/</a:t>
            </a:r>
            <a:endParaRPr lang="en-FR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D56C-E401-44D1-2B4D-FED78B17F9A5}"/>
              </a:ext>
            </a:extLst>
          </p:cNvPr>
          <p:cNvSpPr txBox="1"/>
          <p:nvPr/>
        </p:nvSpPr>
        <p:spPr>
          <a:xfrm>
            <a:off x="181481" y="2424898"/>
            <a:ext cx="373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149 Disease </a:t>
            </a:r>
          </a:p>
          <a:p>
            <a:r>
              <a:rPr lang="en-GB" dirty="0"/>
              <a:t>O</a:t>
            </a:r>
            <a:r>
              <a:rPr lang="en-FR" dirty="0"/>
              <a:t>ther info: phase </a:t>
            </a:r>
          </a:p>
          <a:p>
            <a:r>
              <a:rPr lang="en-GB" dirty="0"/>
              <a:t>L</a:t>
            </a:r>
            <a:r>
              <a:rPr lang="en-FR" dirty="0"/>
              <a:t>ink to clinical trial</a:t>
            </a:r>
          </a:p>
          <a:p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6BF8-6127-2C0B-DC5A-CD1B2DE4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0" y="2113162"/>
            <a:ext cx="8281946" cy="37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2800" b="1" i="0" dirty="0">
                <a:solidFill>
                  <a:schemeClr val="bg1"/>
                </a:solidFill>
                <a:effectLst/>
                <a:latin typeface="Söhne"/>
              </a:rPr>
              <a:t>Identifying Disease Indications Linked to VEGFA Gene</a:t>
            </a:r>
            <a:endParaRPr lang="fr-FR" sz="5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https://</a:t>
            </a:r>
            <a:r>
              <a:rPr lang="en-GB" sz="1600" i="1" dirty="0" err="1"/>
              <a:t>www.malacards.org</a:t>
            </a:r>
            <a:endParaRPr lang="en-FR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D56C-E401-44D1-2B4D-FED78B17F9A5}"/>
              </a:ext>
            </a:extLst>
          </p:cNvPr>
          <p:cNvSpPr txBox="1"/>
          <p:nvPr/>
        </p:nvSpPr>
        <p:spPr>
          <a:xfrm>
            <a:off x="181481" y="2130552"/>
            <a:ext cx="4975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VEGFA Gene Association Search</a:t>
            </a: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Searched for diseases linked to the VEGFA gene, the target of Bevacizumab.</a:t>
            </a:r>
          </a:p>
          <a:p>
            <a:pPr marL="742950" lvl="1" indent="-285750" algn="l">
              <a:buFont typeface="+mj-lt"/>
              <a:buAutoNum type="arabicPeriod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Results: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Found 79 disease indications related to the VEGFA gene.</a:t>
            </a:r>
          </a:p>
          <a:p>
            <a:br>
              <a:rPr lang="en-GB" dirty="0"/>
            </a:b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6A73B-0537-EA40-5717-8CAFC8B4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32" y="2279839"/>
            <a:ext cx="6906768" cy="34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effectLst/>
                <a:latin typeface="Söhne"/>
              </a:rPr>
              <a:t>Narrowing Down to Rare Diseases Associated with VEGFA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https://</a:t>
            </a:r>
            <a:r>
              <a:rPr lang="en-GB" sz="1600" i="1" dirty="0" err="1"/>
              <a:t>www.malacards.org</a:t>
            </a:r>
            <a:endParaRPr lang="en-FR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D56C-E401-44D1-2B4D-FED78B17F9A5}"/>
              </a:ext>
            </a:extLst>
          </p:cNvPr>
          <p:cNvSpPr txBox="1"/>
          <p:nvPr/>
        </p:nvSpPr>
        <p:spPr>
          <a:xfrm>
            <a:off x="388620" y="2235672"/>
            <a:ext cx="3963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Inclusion of Rare Disease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Conducted a refined search combining “VEGFA” as a gene with “Rare disease” as a classification.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Results: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Identified 48 indications related to VEGFA gene classified as rare diseases.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8C7DD-D13A-329C-3920-E9BCF075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0" y="2158067"/>
            <a:ext cx="7772400" cy="34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effectLst/>
                <a:latin typeface="Söhne"/>
              </a:rPr>
              <a:t>Bevacizumab Treatment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https://</a:t>
            </a:r>
            <a:r>
              <a:rPr lang="en-GB" sz="1600" i="1" dirty="0" err="1"/>
              <a:t>www.malacards.org</a:t>
            </a:r>
            <a:endParaRPr lang="en-FR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D56C-E401-44D1-2B4D-FED78B17F9A5}"/>
              </a:ext>
            </a:extLst>
          </p:cNvPr>
          <p:cNvSpPr txBox="1"/>
          <p:nvPr/>
        </p:nvSpPr>
        <p:spPr>
          <a:xfrm>
            <a:off x="181481" y="2130552"/>
            <a:ext cx="5414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Cross-Referencing with Bevacizumab Treatment</a:t>
            </a: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Further refined the search to include “Bevacizumab” as a drug in the context of VEGFA-related rare diseases.</a:t>
            </a:r>
          </a:p>
          <a:p>
            <a:pPr marL="742950" lvl="1" indent="-285750" algn="l">
              <a:buFont typeface="+mj-lt"/>
              <a:buAutoNum type="arabicPeriod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Results: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Discovered 33 rare disease indications treated by Bevacizumab, related to the VEGFA gene.</a:t>
            </a:r>
          </a:p>
          <a:p>
            <a:br>
              <a:rPr lang="en-GB" dirty="0"/>
            </a:b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0562B-7929-ADCE-8B4F-84D4D9684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63" y="1882676"/>
            <a:ext cx="6923837" cy="30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9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pPr algn="l"/>
            <a:r>
              <a:rPr lang="en-GB" sz="2800" b="1" i="0" dirty="0">
                <a:solidFill>
                  <a:schemeClr val="bg1"/>
                </a:solidFill>
                <a:effectLst/>
                <a:latin typeface="Söhne"/>
              </a:rPr>
              <a:t>Potential Candidates for Bevacizumab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https://</a:t>
            </a:r>
            <a:r>
              <a:rPr lang="en-GB" sz="1600" i="1" dirty="0" err="1"/>
              <a:t>www.malacards.org</a:t>
            </a:r>
            <a:endParaRPr lang="en-FR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D56C-E401-44D1-2B4D-FED78B17F9A5}"/>
              </a:ext>
            </a:extLst>
          </p:cNvPr>
          <p:cNvSpPr txBox="1"/>
          <p:nvPr/>
        </p:nvSpPr>
        <p:spPr>
          <a:xfrm>
            <a:off x="181481" y="2130552"/>
            <a:ext cx="5414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Out of the 48 rare diseases associated with the VEGFA gene, 33 are currently treated with Bevacizumab.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Key Finding: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There are 15 rare diseases associated with the VEGFA gene that are not currently treated with Bevacizumab and may be potential candidates for therapy.</a:t>
            </a:r>
          </a:p>
          <a:p>
            <a:br>
              <a:rPr lang="en-GB" dirty="0"/>
            </a:br>
            <a:endParaRPr lang="en-F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FF3931-F342-4375-211C-9FA33F818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30815"/>
              </p:ext>
            </p:extLst>
          </p:nvPr>
        </p:nvGraphicFramePr>
        <p:xfrm>
          <a:off x="6179945" y="2062423"/>
          <a:ext cx="5830574" cy="4484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0574">
                  <a:extLst>
                    <a:ext uri="{9D8B030D-6E8A-4147-A177-3AD203B41FA5}">
                      <a16:colId xmlns:a16="http://schemas.microsoft.com/office/drawing/2014/main" val="124989984"/>
                    </a:ext>
                  </a:extLst>
                </a:gridCol>
              </a:tblGrid>
              <a:tr h="284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3"/>
                        </a:rPr>
                        <a:t>Poems Syndrome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5101978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4"/>
                        </a:rPr>
                        <a:t>Ovarian Hyperstimulaton Syndrome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5297784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5"/>
                        </a:rPr>
                        <a:t>Pre-Eclampsia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335029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6"/>
                        </a:rPr>
                        <a:t>Sudden Infant Death Syndrome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8200525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7"/>
                        </a:rPr>
                        <a:t>Pseudoxanthoma Elasticum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173887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8"/>
                        </a:rPr>
                        <a:t>Sickle Cell Disease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7396044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9"/>
                        </a:rPr>
                        <a:t>Fabry Disease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084042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10"/>
                        </a:rPr>
                        <a:t>Antiphopholipid Syndrome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682171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1"/>
                        </a:rPr>
                        <a:t>Severe Combined Immunodeficiency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3606192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2"/>
                        </a:rPr>
                        <a:t>Tetralogy of Fallot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5733064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3"/>
                        </a:rPr>
                        <a:t>Hemifacial Spasm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403413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4"/>
                        </a:rPr>
                        <a:t>Polycystic Kidney Disease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0714233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5"/>
                        </a:rPr>
                        <a:t>Viral Encephalitis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6677305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>
                          <a:effectLst/>
                          <a:hlinkClick r:id="rId16"/>
                        </a:rPr>
                        <a:t>Psoriatic Arthritis</a:t>
                      </a:r>
                      <a:endParaRPr lang="en-GB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1642744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sng" strike="noStrike" dirty="0">
                          <a:effectLst/>
                          <a:hlinkClick r:id="rId17"/>
                        </a:rPr>
                        <a:t>Pyogenic Granuloma</a:t>
                      </a:r>
                      <a:endParaRPr lang="en-GB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927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92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0D66-20D9-8F38-7D54-472FFA01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VEGFA Gene and Related Diseases</a:t>
            </a:r>
            <a:br>
              <a:rPr lang="en-GB" b="1" i="0" dirty="0">
                <a:solidFill>
                  <a:schemeClr val="bg1"/>
                </a:solidFill>
                <a:effectLst/>
                <a:latin typeface="Söhne"/>
              </a:rPr>
            </a:br>
            <a:endParaRPr lang="en-F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816D0-0F3A-15A6-9330-4365CEA33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7" y="2165096"/>
            <a:ext cx="10052447" cy="25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524B-4F41-0CCE-E58C-6DBA62E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VFEGA-Diseases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563CA-F204-8DEF-2C74-2B563077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56" y="2249425"/>
            <a:ext cx="8248726" cy="43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9628632" cy="1362113"/>
          </a:xfrm>
        </p:spPr>
        <p:txBody>
          <a:bodyPr/>
          <a:lstStyle/>
          <a:p>
            <a:r>
              <a:rPr lang="fr-FR" sz="4000" dirty="0" err="1"/>
              <a:t>Bevacizumab</a:t>
            </a:r>
            <a:endParaRPr lang="fr-FR" sz="4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EA88A7-6B13-4C3A-8F6F-212B8B57BA07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https://en.wikipedia.org/wiki/Bevacizumab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3625F-D5F8-413C-924D-31E55FFE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1938275"/>
            <a:ext cx="4906382" cy="4308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0F0AD-8AE0-43D5-A544-40BCD7C56E6C}"/>
              </a:ext>
            </a:extLst>
          </p:cNvPr>
          <p:cNvSpPr txBox="1"/>
          <p:nvPr/>
        </p:nvSpPr>
        <p:spPr>
          <a:xfrm>
            <a:off x="5376645" y="2213282"/>
            <a:ext cx="597190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Bevacizumab is a recombinant humanized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monoclonal antibody</a:t>
            </a:r>
            <a:r>
              <a:rPr lang="en-US" b="1" i="0" dirty="0"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effectLst/>
                <a:latin typeface="Arial" panose="020B0604020202020204" pitchFamily="34" charset="0"/>
              </a:rPr>
              <a:t>that blocks angiogenesis by inhibiting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vascular endothelial growth factor A</a:t>
            </a:r>
            <a:r>
              <a:rPr lang="en-US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VEGF-A</a:t>
            </a:r>
            <a:r>
              <a:rPr lang="en-US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algn="just"/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VEGF-A is a growth factor protein that stimulates angiogenesis in a variety of diseases, especially 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cancer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BDE05-5BB7-ABFB-5318-4AF39CD7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58" y="4256178"/>
            <a:ext cx="3343275" cy="23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C5FD-782B-AA45-3E02-EEC85838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+mj-lt"/>
              </a:rPr>
              <a:t>Microvascular Complications of Diabetes 1</a:t>
            </a:r>
            <a:endParaRPr lang="en-FR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DD3FB-0CC3-E2D6-7F40-AE2807A1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5" y="2454746"/>
            <a:ext cx="10262370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D27A-6BE9-8B85-9F48-78D6C24B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i="0" dirty="0">
                <a:solidFill>
                  <a:schemeClr val="bg1"/>
                </a:solidFill>
                <a:effectLst/>
                <a:latin typeface="+mn-lt"/>
              </a:rPr>
              <a:t>Colorectal Cancer (CRC)</a:t>
            </a:r>
            <a:endParaRPr lang="en-FR" sz="3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1CF97-54C4-3997-157D-B7857065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8" y="2314424"/>
            <a:ext cx="10966304" cy="32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1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C03F-0C59-B71E-429A-A5FB5731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0" i="0" dirty="0">
                <a:solidFill>
                  <a:schemeClr val="bg1"/>
                </a:solidFill>
                <a:effectLst/>
                <a:latin typeface="-apple-system"/>
              </a:rPr>
              <a:t>Lung Cancer (LNCR)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61D6A-48DB-1444-7239-E9FD52D3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9" y="2410283"/>
            <a:ext cx="10054703" cy="30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53462-D4F3-7025-1025-3389D848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84" y="1843756"/>
            <a:ext cx="9933432" cy="50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9628632" cy="1362113"/>
          </a:xfrm>
        </p:spPr>
        <p:txBody>
          <a:bodyPr/>
          <a:lstStyle/>
          <a:p>
            <a:r>
              <a:rPr lang="fr-FR" sz="4000" dirty="0"/>
              <a:t>Drug </a:t>
            </a:r>
            <a:r>
              <a:rPr lang="fr-FR" sz="4000" dirty="0" err="1"/>
              <a:t>Repurposing</a:t>
            </a:r>
            <a:r>
              <a:rPr lang="fr-FR" sz="4000" dirty="0"/>
              <a:t> and Machine Learning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EA88A7-6B13-4C3A-8F6F-212B8B57BA07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https://www.ncbi.nlm.nih.gov/pmc/articles/PMC6097480/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DE9D6-A637-4A25-9BD6-1EE73844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57" y="2187893"/>
            <a:ext cx="11394486" cy="34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9628632" cy="1362113"/>
          </a:xfrm>
        </p:spPr>
        <p:txBody>
          <a:bodyPr/>
          <a:lstStyle/>
          <a:p>
            <a:r>
              <a:rPr lang="fr-FR" sz="4000" dirty="0"/>
              <a:t>Drug </a:t>
            </a:r>
            <a:r>
              <a:rPr lang="fr-FR" sz="4000" dirty="0" err="1"/>
              <a:t>Repurposing</a:t>
            </a:r>
            <a:r>
              <a:rPr lang="fr-FR" sz="4000" dirty="0"/>
              <a:t> and Machine Learning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EA88A7-6B13-4C3A-8F6F-212B8B57BA07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https://www.ncbi.nlm.nih.gov/pmc/articles/PMC6097480/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32904-A3A6-4353-BC71-B77B4E67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76" y="1951816"/>
            <a:ext cx="6480165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9628632" cy="1362113"/>
          </a:xfrm>
        </p:spPr>
        <p:txBody>
          <a:bodyPr/>
          <a:lstStyle/>
          <a:p>
            <a:r>
              <a:rPr lang="fr-FR" sz="4000" dirty="0"/>
              <a:t>Disease network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EA88A7-6B13-4C3A-8F6F-212B8B57BA07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https://pubmed.ncbi.nlm.nih.gov/17502601/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D51F4-7140-4EB3-8E55-B1ECFF4C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4" y="2984318"/>
            <a:ext cx="4418010" cy="221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B8AB4-DBDF-46A9-805E-992594A6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316" y="2013158"/>
            <a:ext cx="7323611" cy="46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6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E9EA88A7-6B13-4C3A-8F6F-212B8B57BA07}"/>
              </a:ext>
            </a:extLst>
          </p:cNvPr>
          <p:cNvSpPr txBox="1"/>
          <p:nvPr/>
        </p:nvSpPr>
        <p:spPr>
          <a:xfrm>
            <a:off x="159025" y="6467307"/>
            <a:ext cx="7114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https://pubmed.ncbi.nlm.nih.gov/34014830/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8B971-5601-4A42-8B3B-B42B4AFD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42" y="1999146"/>
            <a:ext cx="8556716" cy="42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F55-10D7-CBEA-31CC-2DC53DA9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Clustering and Bevacizumab Treatment Opportunities</a:t>
            </a:r>
            <a:br>
              <a:rPr lang="en-GB" b="1" i="0" dirty="0">
                <a:solidFill>
                  <a:schemeClr val="bg1"/>
                </a:solidFill>
                <a:effectLst/>
                <a:latin typeface="Söhne"/>
              </a:rPr>
            </a:b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B0F1-7C42-D64D-C47B-95D3C40E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Analysis: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Utilized a graph-based approach to visualize clustering of diseases.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Finding: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Certain clusters indicate a group of diseases treated with Bevacizumab.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Insight: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Rare diseases falling into these clusters may be potential candidates for Bevacizumab treatment.</a:t>
            </a:r>
          </a:p>
        </p:txBody>
      </p:sp>
    </p:spTree>
    <p:extLst>
      <p:ext uri="{BB962C8B-B14F-4D97-AF65-F5344CB8AC3E}">
        <p14:creationId xmlns:p14="http://schemas.microsoft.com/office/powerpoint/2010/main" val="145717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977070-39AC-477D-8872-6216599DEC5C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/>
              <a:t>https://go.drugbank.com/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D68D4C-EA91-F1B0-CE62-665C0C66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4000" i="0" dirty="0">
                <a:effectLst/>
                <a:latin typeface="+mj-lt"/>
              </a:rPr>
              <a:t>Exploring DRUGBANK</a:t>
            </a:r>
            <a:endParaRPr lang="fr-FR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26390-5D17-305F-7A27-5F58E46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1963116"/>
            <a:ext cx="8964168" cy="44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4000" i="0" dirty="0">
                <a:effectLst/>
                <a:latin typeface="+mj-lt"/>
              </a:rPr>
              <a:t>DRUGBANK</a:t>
            </a:r>
            <a:endParaRPr lang="fr-FR" sz="4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/>
              <a:t>https://go.drugbank.com/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CC6E4-B237-2002-1902-9E95ADF6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54483"/>
            <a:ext cx="7772400" cy="38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4000" i="0" dirty="0">
                <a:effectLst/>
                <a:latin typeface="+mj-lt"/>
              </a:rPr>
              <a:t>DRUGBANK</a:t>
            </a:r>
            <a:endParaRPr lang="fr-FR" sz="4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/>
              <a:t>https://go.drugbank.com/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36551-FAD2-3150-2433-82C06C92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123522"/>
            <a:ext cx="10680192" cy="41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4000" i="0" dirty="0">
                <a:effectLst/>
                <a:latin typeface="+mj-lt"/>
              </a:rPr>
              <a:t>DRUGBANK</a:t>
            </a:r>
            <a:endParaRPr lang="fr-FR" sz="4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/>
              <a:t>https://go.drugbank.com/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4D882-677A-6204-A003-0AA2BCDE2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352" y="3053882"/>
            <a:ext cx="7772400" cy="3269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D60A2-D09E-EEFA-2ACA-567F4449419B}"/>
              </a:ext>
            </a:extLst>
          </p:cNvPr>
          <p:cNvSpPr txBox="1"/>
          <p:nvPr/>
        </p:nvSpPr>
        <p:spPr>
          <a:xfrm>
            <a:off x="181482" y="2130552"/>
            <a:ext cx="8048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</a:t>
            </a:r>
            <a:r>
              <a:rPr lang="en-FR" dirty="0"/>
              <a:t>f we had access to database, we could make a list of indications</a:t>
            </a:r>
          </a:p>
          <a:p>
            <a:r>
              <a:rPr lang="en-GB" dirty="0"/>
              <a:t>B</a:t>
            </a:r>
            <a:r>
              <a:rPr lang="en-FR" dirty="0"/>
              <a:t>ut it is not allowed in drugbank without login to an confirmed account.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88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6CB5B-C477-4EA4-8461-0A1B017D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414"/>
            <a:ext cx="12192000" cy="1362113"/>
          </a:xfrm>
        </p:spPr>
        <p:txBody>
          <a:bodyPr>
            <a:normAutofit/>
          </a:bodyPr>
          <a:lstStyle/>
          <a:p>
            <a:r>
              <a:rPr lang="en-GB" sz="4000" i="0" dirty="0">
                <a:effectLst/>
                <a:latin typeface="+mj-lt"/>
              </a:rPr>
              <a:t>DRUGBANK</a:t>
            </a:r>
            <a:endParaRPr lang="fr-FR" sz="4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C5-9A34-3CEB-B72D-ADEE6C614590}"/>
              </a:ext>
            </a:extLst>
          </p:cNvPr>
          <p:cNvSpPr txBox="1"/>
          <p:nvPr/>
        </p:nvSpPr>
        <p:spPr>
          <a:xfrm>
            <a:off x="0" y="6433456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/>
              <a:t>https://go.drugbank.com/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9A0D6-B47C-4721-AFE1-30162D2C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8" y="2214248"/>
            <a:ext cx="10543476" cy="33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6158-066F-7704-3EF4-3A662382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err="1">
                <a:latin typeface="+mj-lt"/>
              </a:rPr>
              <a:t>clinicaltrials.gov</a:t>
            </a:r>
            <a:endParaRPr lang="en-FR" sz="4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50FD4-F9A4-ECAC-1A79-0B7E451C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4" y="1895341"/>
            <a:ext cx="7772400" cy="4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4279-327A-01BE-B24E-A0FCA18F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>
                <a:latin typeface="+mj-lt"/>
              </a:rPr>
              <a:t>clinicaltrials.gov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E0E8B-8FEA-F0A3-1225-4EA99A4F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92" y="1828456"/>
            <a:ext cx="9128760" cy="48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07502"/>
      </p:ext>
    </p:extLst>
  </p:cSld>
  <p:clrMapOvr>
    <a:masterClrMapping/>
  </p:clrMapOvr>
</p:sld>
</file>

<file path=ppt/theme/theme1.xml><?xml version="1.0" encoding="utf-8"?>
<a:theme xmlns:a="http://schemas.openxmlformats.org/drawingml/2006/main" name="Sujets éducatifs 16 x 9">
  <a:themeElements>
    <a:clrScheme name="Bleu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4608</TotalTime>
  <Words>845</Words>
  <Application>Microsoft Macintosh PowerPoint</Application>
  <PresentationFormat>Widescreen</PresentationFormat>
  <Paragraphs>148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gemeli</vt:lpstr>
      <vt:lpstr>Noto Sans Symbols</vt:lpstr>
      <vt:lpstr>Söhne</vt:lpstr>
      <vt:lpstr>Sujets éducatifs 16 x 9</vt:lpstr>
      <vt:lpstr>PowerPoint Presentation</vt:lpstr>
      <vt:lpstr>Bevacizumab</vt:lpstr>
      <vt:lpstr>Exploring DRUGBANK</vt:lpstr>
      <vt:lpstr>DRUGBANK</vt:lpstr>
      <vt:lpstr>DRUGBANK</vt:lpstr>
      <vt:lpstr>DRUGBANK</vt:lpstr>
      <vt:lpstr>DRUGBANK</vt:lpstr>
      <vt:lpstr>clinicaltrials.gov</vt:lpstr>
      <vt:lpstr>clinicaltrials.gov</vt:lpstr>
      <vt:lpstr>Data Extraction for Bevacizumab Studies</vt:lpstr>
      <vt:lpstr>Bevacizumab Studies Overview in the USA</vt:lpstr>
      <vt:lpstr>Identifying Rare Diseases in the USA</vt:lpstr>
      <vt:lpstr>Other source: Exploring ChEMBL</vt:lpstr>
      <vt:lpstr>Identifying Disease Indications Linked to VEGFA Gene</vt:lpstr>
      <vt:lpstr>Narrowing Down to Rare Diseases Associated with VEGFA</vt:lpstr>
      <vt:lpstr>Bevacizumab Treatment Correlation</vt:lpstr>
      <vt:lpstr>Potential Candidates for Bevacizumab Treatment</vt:lpstr>
      <vt:lpstr>VEGFA Gene and Related Diseases </vt:lpstr>
      <vt:lpstr>VFEGA-Diseases</vt:lpstr>
      <vt:lpstr>Microvascular Complications of Diabetes 1</vt:lpstr>
      <vt:lpstr>Colorectal Cancer (CRC)</vt:lpstr>
      <vt:lpstr>Lung Cancer (LNCR)</vt:lpstr>
      <vt:lpstr>PowerPoint Presentation</vt:lpstr>
      <vt:lpstr>Drug Repurposing and Machine Learning </vt:lpstr>
      <vt:lpstr>Drug Repurposing and Machine Learning </vt:lpstr>
      <vt:lpstr>Disease network</vt:lpstr>
      <vt:lpstr>PowerPoint Presentation</vt:lpstr>
      <vt:lpstr>Clustering and Bevacizumab Treatment Opportunities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YAZDAN ASGARI</dc:creator>
  <cp:lastModifiedBy>Zahra Zabihinpour</cp:lastModifiedBy>
  <cp:revision>24</cp:revision>
  <dcterms:created xsi:type="dcterms:W3CDTF">2024-02-22T12:40:13Z</dcterms:created>
  <dcterms:modified xsi:type="dcterms:W3CDTF">2024-02-25T20:29:12Z</dcterms:modified>
</cp:coreProperties>
</file>